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87" r:id="rId4"/>
    <p:sldId id="262" r:id="rId5"/>
    <p:sldId id="288" r:id="rId6"/>
    <p:sldId id="257" r:id="rId7"/>
    <p:sldId id="263" r:id="rId8"/>
    <p:sldId id="264" r:id="rId9"/>
    <p:sldId id="286" r:id="rId10"/>
    <p:sldId id="265" r:id="rId11"/>
    <p:sldId id="291" r:id="rId12"/>
    <p:sldId id="290" r:id="rId13"/>
    <p:sldId id="266" r:id="rId14"/>
    <p:sldId id="275" r:id="rId15"/>
    <p:sldId id="280" r:id="rId16"/>
    <p:sldId id="277" r:id="rId17"/>
    <p:sldId id="276" r:id="rId18"/>
    <p:sldId id="292" r:id="rId19"/>
    <p:sldId id="281" r:id="rId20"/>
    <p:sldId id="282" r:id="rId21"/>
    <p:sldId id="284" r:id="rId22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2"/>
    <p:restoredTop sz="94810"/>
  </p:normalViewPr>
  <p:slideViewPr>
    <p:cSldViewPr snapToGrid="0" snapToObjects="1">
      <p:cViewPr varScale="1">
        <p:scale>
          <a:sx n="89" d="100"/>
          <a:sy n="89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6C35-5D3A-CC47-A5AC-9CF826CB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24CAF-1C28-9946-B488-B42161805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1328-B706-2647-83E4-E4EBE0E7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B93B-E7F2-2142-B356-F19A434A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66624-0EDE-ED4B-BA04-4065C7D0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3293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1F9C-2FC3-6441-99E5-20B7ED43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3A570-758B-4049-A620-6045989B9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E62F5-0983-ED4D-ACE3-EF2126AB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B426-3793-DA47-BC28-6B4371EE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82CB-8996-7947-A72A-194C76BE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1AFBE-7A9D-7D4D-A704-761E7C866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BDC57-FB9E-A344-AA02-0E20FB2E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0943-4CC8-FB49-BDBF-305E89CA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EE37-9230-E44D-8CB9-89B96B1F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E93AD-2376-9E40-9766-8E4AA6FE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841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6728-E482-2F4D-8E14-87FF91B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8AEE-4C65-2C48-BAEF-23BE100D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8128-9B04-A547-9FBB-261350A8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73CE5-3449-8B45-9A94-4E841B97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404BE-3521-B64C-9E8B-718FB7A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944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537F-B0F9-A149-A157-B30072F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BDFF2-8C0D-3344-B91B-5F11E901D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5D592-E51D-EB45-A392-D887CFAD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7CE0-BEA9-844B-BE91-BBB426EA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34067-0BC6-FA43-9778-006DE443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9232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768D-3F41-FF43-A830-8FEC5AE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9410-39D1-D141-8F6F-C4C9424A4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45BF3-4B7F-754F-97F7-DA77CD83F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29F07-E57D-9F48-BB9B-C77C0DF0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DEDA9-3983-1746-B5BD-F56E265B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F96E1-1C4A-2743-B39D-94D2D746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7123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970C-542D-9C42-9CC3-3D06FF0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56406-34C4-F442-8E8A-D7F3CA0FC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21BDA-658A-FE4D-885E-D3EDAE66C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6CEED-DCC9-D446-8EC2-FA2ADEAF4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CDEAA-BC2D-5B42-84C1-1CA0EA25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B9CCD-6C4F-1E4F-BD0D-1D2D4E9E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B6F14-C7F2-4244-ACD1-76D046FD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0F6A4-75DA-2C47-9869-810554C2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7270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2177-2379-834D-AD3B-CCBC8998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8166A-776D-2C45-8E05-85E1F2C9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ADFE9-0A57-0E4F-8660-BCBAE89F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95867-D249-4A46-8C0F-F96807C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5590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CD9DC-B0C6-804A-B91D-4E8411A0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76C59-FAB7-9245-91BC-868C5FBB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71EE-4E56-3549-8CC1-5C348103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7656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5BC3-801C-5E46-9B7E-33CC757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54C0-177B-7445-BFAA-501BEEC5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FCAA-AD6C-0944-9949-CA91E616F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7C8B6-BAD7-9F4D-8474-0B859D36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875B2-6518-144E-A2A7-85D8E86A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1132-91D2-7B46-A61A-C20E304C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5514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0C91-67C5-AE4D-A98F-118C159D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2821F-5389-CB40-AF30-BEABAF178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FBE00-C952-B541-995C-C06E09B6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35793-E741-464C-B630-4E2D8688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8398B-18EF-FC49-A1FD-894BEB23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45095-D1CB-0644-8987-37F02C59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331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2064F-CFE5-994F-AB0B-FAAE7AC3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392B-AA92-D84E-8ECD-6AC07F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7EB98-0255-0F4B-9CC4-8A6D729B8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59BF-103A-124E-BB0E-D80502AA6328}" type="datetimeFigureOut">
              <a:rPr lang="en-CL" smtClean="0"/>
              <a:t>23-10-23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B6659-6FEA-9145-827E-573CADE56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FD55-CDEC-9B44-B26F-6C285B73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3332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LDH79rK_BF9ZmYksOZ1iizWfNwJ0hsP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ABCC-7656-6240-91A9-3815FC540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L" dirty="0"/>
              <a:t>Reconocimiento de personas</a:t>
            </a:r>
            <a:br>
              <a:rPr lang="en-CL" dirty="0"/>
            </a:br>
            <a:r>
              <a:rPr lang="en-CL" dirty="0"/>
              <a:t>con celular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C5F9B-36B6-6647-AFF3-0E2BEB8B3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L" sz="4000" dirty="0">
                <a:solidFill>
                  <a:schemeClr val="accent2"/>
                </a:solidFill>
              </a:rPr>
              <a:t>Tarea 02</a:t>
            </a:r>
          </a:p>
          <a:p>
            <a:r>
              <a:rPr lang="en-CL" dirty="0"/>
              <a:t>Curso Visión por Computador</a:t>
            </a:r>
          </a:p>
          <a:p>
            <a:r>
              <a:rPr lang="en-CL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2042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A) Buscar los celulares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B99A8D2D-8C98-3549-B96A-5058AFFD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DC4C338-DB02-2B46-ABDB-77437A3106ED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D25B6-196C-F34B-B037-A4B9D23BFDC0}"/>
              </a:ext>
            </a:extLst>
          </p:cNvPr>
          <p:cNvSpPr/>
          <p:nvPr/>
        </p:nvSpPr>
        <p:spPr>
          <a:xfrm>
            <a:off x="7751128" y="3824492"/>
            <a:ext cx="642552" cy="759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4778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A) Buscar los celulares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B99A8D2D-8C98-3549-B96A-5058AFFD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DC4C338-DB02-2B46-ABDB-77437A3106ED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D25B6-196C-F34B-B037-A4B9D23BFDC0}"/>
              </a:ext>
            </a:extLst>
          </p:cNvPr>
          <p:cNvSpPr/>
          <p:nvPr/>
        </p:nvSpPr>
        <p:spPr>
          <a:xfrm>
            <a:off x="7843728" y="3708742"/>
            <a:ext cx="929882" cy="1023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2650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B) Buscar las personas </a:t>
            </a:r>
            <a:r>
              <a:rPr lang="en-CL" dirty="0">
                <a:solidFill>
                  <a:schemeClr val="accent2"/>
                </a:solidFill>
              </a:rPr>
              <a:t>mirando</a:t>
            </a:r>
            <a:r>
              <a:rPr lang="en-CL" dirty="0"/>
              <a:t> el celular (desde el torso hacia arriba)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25A6F8B-00AC-DF29-C2E6-AAD31104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A93B6-22A6-F67B-C647-5ED05C53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6BAA02-3B07-6D07-9999-F3892ECD6534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E5D3B-B888-A8FB-1345-F02351525A92}"/>
              </a:ext>
            </a:extLst>
          </p:cNvPr>
          <p:cNvSpPr/>
          <p:nvPr/>
        </p:nvSpPr>
        <p:spPr>
          <a:xfrm>
            <a:off x="7751127" y="2754775"/>
            <a:ext cx="2260973" cy="2754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9111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pPr marL="0" indent="0">
              <a:buNone/>
            </a:pPr>
            <a:r>
              <a:rPr lang="en-CL" dirty="0"/>
              <a:t>B) Buscar las personas </a:t>
            </a:r>
            <a:r>
              <a:rPr lang="en-CL" dirty="0">
                <a:solidFill>
                  <a:schemeClr val="accent2"/>
                </a:solidFill>
              </a:rPr>
              <a:t>hablando</a:t>
            </a:r>
            <a:r>
              <a:rPr lang="en-CL" dirty="0"/>
              <a:t> por el  celular (desde el torso hacia arriba)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25A6F8B-00AC-DF29-C2E6-AAD31104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A93B6-22A6-F67B-C647-5ED05C53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6BAA02-3B07-6D07-9999-F3892ECD6534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E5D3B-B888-A8FB-1345-F02351525A92}"/>
              </a:ext>
            </a:extLst>
          </p:cNvPr>
          <p:cNvSpPr/>
          <p:nvPr/>
        </p:nvSpPr>
        <p:spPr>
          <a:xfrm>
            <a:off x="6785044" y="2935196"/>
            <a:ext cx="2949265" cy="337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6636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B36C8D0-1968-0840-9488-C20CD2A7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006024" y="2622769"/>
            <a:ext cx="3754396" cy="3799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C) Planilla CSV: Gxx.csv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(por cada bounding box una fila)</a:t>
            </a:r>
            <a:endParaRPr lang="en-CL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DC4C338-DB02-2B46-ABDB-77437A3106ED}"/>
              </a:ext>
            </a:extLst>
          </p:cNvPr>
          <p:cNvSpPr/>
          <p:nvPr/>
        </p:nvSpPr>
        <p:spPr>
          <a:xfrm rot="10800000"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7C5C09-2024-3046-B420-07432548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62180"/>
              </p:ext>
            </p:extLst>
          </p:nvPr>
        </p:nvGraphicFramePr>
        <p:xfrm>
          <a:off x="769557" y="2608867"/>
          <a:ext cx="59448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24">
                  <a:extLst>
                    <a:ext uri="{9D8B030D-6E8A-4147-A177-3AD203B41FA5}">
                      <a16:colId xmlns:a16="http://schemas.microsoft.com/office/drawing/2014/main" val="456107449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067934255"/>
                    </a:ext>
                  </a:extLst>
                </a:gridCol>
                <a:gridCol w="679306">
                  <a:extLst>
                    <a:ext uri="{9D8B030D-6E8A-4147-A177-3AD203B41FA5}">
                      <a16:colId xmlns:a16="http://schemas.microsoft.com/office/drawing/2014/main" val="817688389"/>
                    </a:ext>
                  </a:extLst>
                </a:gridCol>
                <a:gridCol w="639843">
                  <a:extLst>
                    <a:ext uri="{9D8B030D-6E8A-4147-A177-3AD203B41FA5}">
                      <a16:colId xmlns:a16="http://schemas.microsoft.com/office/drawing/2014/main" val="341992996"/>
                    </a:ext>
                  </a:extLst>
                </a:gridCol>
                <a:gridCol w="825978">
                  <a:extLst>
                    <a:ext uri="{9D8B030D-6E8A-4147-A177-3AD203B41FA5}">
                      <a16:colId xmlns:a16="http://schemas.microsoft.com/office/drawing/2014/main" val="2347081054"/>
                    </a:ext>
                  </a:extLst>
                </a:gridCol>
                <a:gridCol w="551774">
                  <a:extLst>
                    <a:ext uri="{9D8B030D-6E8A-4147-A177-3AD203B41FA5}">
                      <a16:colId xmlns:a16="http://schemas.microsoft.com/office/drawing/2014/main" val="399184091"/>
                    </a:ext>
                  </a:extLst>
                </a:gridCol>
                <a:gridCol w="903910">
                  <a:extLst>
                    <a:ext uri="{9D8B030D-6E8A-4147-A177-3AD203B41FA5}">
                      <a16:colId xmlns:a16="http://schemas.microsoft.com/office/drawing/2014/main" val="380748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3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sz="14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4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sz="1400" dirty="0"/>
                        <a:t>G20675324_002.png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67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G20675324_002.png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69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sz="14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4113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DAECB62-C233-564F-B20E-F71B4C1E770A}"/>
              </a:ext>
            </a:extLst>
          </p:cNvPr>
          <p:cNvSpPr txBox="1"/>
          <p:nvPr/>
        </p:nvSpPr>
        <p:spPr>
          <a:xfrm>
            <a:off x="7860772" y="21966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800" dirty="0"/>
              <a:t>G20675324_002</a:t>
            </a:r>
            <a:r>
              <a:rPr lang="en-CL" dirty="0"/>
              <a:t>.png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37648-548E-D343-A569-9EB13CD0FCB4}"/>
              </a:ext>
            </a:extLst>
          </p:cNvPr>
          <p:cNvCxnSpPr/>
          <p:nvPr/>
        </p:nvCxnSpPr>
        <p:spPr>
          <a:xfrm>
            <a:off x="6883685" y="2622769"/>
            <a:ext cx="0" cy="75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3232B9-4B60-C246-AF7C-09828B241BD3}"/>
              </a:ext>
            </a:extLst>
          </p:cNvPr>
          <p:cNvCxnSpPr>
            <a:cxnSpLocks/>
          </p:cNvCxnSpPr>
          <p:nvPr/>
        </p:nvCxnSpPr>
        <p:spPr>
          <a:xfrm>
            <a:off x="7006024" y="2446396"/>
            <a:ext cx="690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D5CEB9-99AA-1643-9CE2-6CB24B5DFA14}"/>
              </a:ext>
            </a:extLst>
          </p:cNvPr>
          <p:cNvSpPr txBox="1"/>
          <p:nvPr/>
        </p:nvSpPr>
        <p:spPr>
          <a:xfrm>
            <a:off x="7202263" y="210776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053C63-0578-C64C-A740-BD87AF1C1829}"/>
              </a:ext>
            </a:extLst>
          </p:cNvPr>
          <p:cNvSpPr txBox="1"/>
          <p:nvPr/>
        </p:nvSpPr>
        <p:spPr>
          <a:xfrm>
            <a:off x="6651651" y="27981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AAC67-1BDE-6147-8B90-57F3FC41F34D}"/>
              </a:ext>
            </a:extLst>
          </p:cNvPr>
          <p:cNvSpPr/>
          <p:nvPr/>
        </p:nvSpPr>
        <p:spPr>
          <a:xfrm>
            <a:off x="10657679" y="6311900"/>
            <a:ext cx="102741" cy="119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09F88-A389-0245-89F6-A5836D57D0D9}"/>
              </a:ext>
            </a:extLst>
          </p:cNvPr>
          <p:cNvSpPr txBox="1"/>
          <p:nvPr/>
        </p:nvSpPr>
        <p:spPr>
          <a:xfrm>
            <a:off x="10682488" y="632263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(999,999)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DEBFA8-194D-8640-86BB-E48404132565}"/>
              </a:ext>
            </a:extLst>
          </p:cNvPr>
          <p:cNvSpPr/>
          <p:nvPr/>
        </p:nvSpPr>
        <p:spPr>
          <a:xfrm>
            <a:off x="7005073" y="2650522"/>
            <a:ext cx="102741" cy="119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DAFAE-067D-7349-A342-84BE93F1AB31}"/>
              </a:ext>
            </a:extLst>
          </p:cNvPr>
          <p:cNvSpPr txBox="1"/>
          <p:nvPr/>
        </p:nvSpPr>
        <p:spPr>
          <a:xfrm>
            <a:off x="7009785" y="2650522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9D7BD3-7986-A341-8525-632BF6037210}"/>
              </a:ext>
            </a:extLst>
          </p:cNvPr>
          <p:cNvSpPr/>
          <p:nvPr/>
        </p:nvSpPr>
        <p:spPr>
          <a:xfrm>
            <a:off x="1582220" y="5548045"/>
            <a:ext cx="1366463" cy="80413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CACAF7-F3DA-494C-9AEA-44BCD0F251C1}"/>
              </a:ext>
            </a:extLst>
          </p:cNvPr>
          <p:cNvSpPr txBox="1"/>
          <p:nvPr/>
        </p:nvSpPr>
        <p:spPr>
          <a:xfrm>
            <a:off x="1126849" y="527104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9D210-BEFA-CA44-9ABE-DA206FED13E5}"/>
              </a:ext>
            </a:extLst>
          </p:cNvPr>
          <p:cNvSpPr txBox="1"/>
          <p:nvPr/>
        </p:nvSpPr>
        <p:spPr>
          <a:xfrm>
            <a:off x="2920468" y="6292963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04016-DE48-4B48-A5A9-A5D52CDBD86F}"/>
              </a:ext>
            </a:extLst>
          </p:cNvPr>
          <p:cNvSpPr txBox="1"/>
          <p:nvPr/>
        </p:nvSpPr>
        <p:spPr>
          <a:xfrm>
            <a:off x="3887850" y="5352066"/>
            <a:ext cx="740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Cel:</a:t>
            </a:r>
          </a:p>
          <a:p>
            <a:r>
              <a:rPr lang="en-CL" dirty="0"/>
              <a:t>0 : No</a:t>
            </a:r>
          </a:p>
          <a:p>
            <a:r>
              <a:rPr lang="en-CL" dirty="0"/>
              <a:t>1 : Sí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F1B1E8-B9ED-904D-B0CF-80A9DD842337}"/>
              </a:ext>
            </a:extLst>
          </p:cNvPr>
          <p:cNvSpPr/>
          <p:nvPr/>
        </p:nvSpPr>
        <p:spPr>
          <a:xfrm>
            <a:off x="2948684" y="1628424"/>
            <a:ext cx="1382546" cy="875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7CB1FB-114A-B345-B13A-1AB7DA543EE0}"/>
              </a:ext>
            </a:extLst>
          </p:cNvPr>
          <p:cNvSpPr txBox="1"/>
          <p:nvPr/>
        </p:nvSpPr>
        <p:spPr>
          <a:xfrm>
            <a:off x="4823461" y="1741065"/>
            <a:ext cx="135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CL" dirty="0">
                <a:solidFill>
                  <a:schemeClr val="accent2"/>
                </a:solidFill>
              </a:rPr>
              <a:t>ombre del </a:t>
            </a:r>
          </a:p>
          <a:p>
            <a:r>
              <a:rPr lang="en-CL" dirty="0">
                <a:solidFill>
                  <a:schemeClr val="accent2"/>
                </a:solidFill>
              </a:rPr>
              <a:t>archivo 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BF024A-2156-054C-B182-FD613540D2C5}"/>
              </a:ext>
            </a:extLst>
          </p:cNvPr>
          <p:cNvSpPr txBox="1"/>
          <p:nvPr/>
        </p:nvSpPr>
        <p:spPr>
          <a:xfrm>
            <a:off x="5405022" y="5333703"/>
            <a:ext cx="10439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Action:</a:t>
            </a:r>
          </a:p>
          <a:p>
            <a:r>
              <a:rPr lang="en-CL" dirty="0"/>
              <a:t>0 : Mira</a:t>
            </a:r>
          </a:p>
          <a:p>
            <a:r>
              <a:rPr lang="en-CL" dirty="0"/>
              <a:t>1 : Habla</a:t>
            </a:r>
          </a:p>
          <a:p>
            <a:r>
              <a:rPr lang="en-CL" dirty="0"/>
              <a:t>2 : Otra</a:t>
            </a:r>
          </a:p>
          <a:p>
            <a:endParaRPr lang="en-C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A00C88-7A3C-A54E-9543-8B7AD9762045}"/>
              </a:ext>
            </a:extLst>
          </p:cNvPr>
          <p:cNvCxnSpPr>
            <a:endCxn id="32" idx="0"/>
          </p:cNvCxnSpPr>
          <p:nvPr/>
        </p:nvCxnSpPr>
        <p:spPr>
          <a:xfrm flipH="1">
            <a:off x="4258304" y="4833907"/>
            <a:ext cx="976899" cy="518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A6A4938-1D42-BF5D-4510-4C278CBE3E55}"/>
              </a:ext>
            </a:extLst>
          </p:cNvPr>
          <p:cNvSpPr/>
          <p:nvPr/>
        </p:nvSpPr>
        <p:spPr>
          <a:xfrm>
            <a:off x="8063646" y="3824492"/>
            <a:ext cx="642552" cy="759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77E68-4866-50EF-8B8F-637EDEBDACA9}"/>
              </a:ext>
            </a:extLst>
          </p:cNvPr>
          <p:cNvSpPr/>
          <p:nvPr/>
        </p:nvSpPr>
        <p:spPr>
          <a:xfrm>
            <a:off x="8017346" y="2927521"/>
            <a:ext cx="1940662" cy="23435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2305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B36B-CDBB-624C-A816-8CBCA4ED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" y="16191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L" sz="6000" dirty="0">
                <a:solidFill>
                  <a:srgbClr val="FF0000"/>
                </a:solidFill>
              </a:rPr>
              <a:t>ENTREGA PASOS 1, 2 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C7ADF-0C06-0045-BC83-4D01FA52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997" y="3429000"/>
            <a:ext cx="668600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CL" dirty="0"/>
              <a:t>Martes 17 de OCTUBRE de 2023 a las 9AM (NO SE ACEPTAN RETRASOS)</a:t>
            </a:r>
          </a:p>
          <a:p>
            <a:pPr marL="0" indent="0" algn="ctr">
              <a:buNone/>
            </a:pPr>
            <a:r>
              <a:rPr lang="en-CL" dirty="0"/>
              <a:t>por CANVAS, un archivo ZIP por persona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CL" dirty="0">
                <a:solidFill>
                  <a:srgbClr val="FF0000"/>
                </a:solidFill>
              </a:rPr>
              <a:t>i las fotos no cumplen con alguno de los requisitos no serán consideradas en la base de datos y será evaluado con 1.0 la entrega de fotos para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25044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4: Training / Validation / Testing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El profesor del curso entregará la base de datos con todas las imágenes y la planilla CSV a más tardar el 19/10/23 por a las 12hrs.</a:t>
            </a:r>
          </a:p>
          <a:p>
            <a:r>
              <a:rPr lang="en-CL" dirty="0"/>
              <a:t>De esta base de datos, escoja el primer 70% para training, el siguiente 10% para validation y el siguiente 20% para testing.</a:t>
            </a:r>
          </a:p>
          <a:p>
            <a:r>
              <a:rPr lang="en-CL" dirty="0"/>
              <a:t>Estos conjuntos deben ser usados para todos los entrenamientos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106638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5: Object Detection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(usando YOLO)</a:t>
            </a:r>
            <a:endParaRPr lang="en-C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74"/>
            <a:ext cx="10515600" cy="4351338"/>
          </a:xfrm>
        </p:spPr>
        <p:txBody>
          <a:bodyPr/>
          <a:lstStyle/>
          <a:p>
            <a:r>
              <a:rPr lang="en-CL" dirty="0"/>
              <a:t>Entrene un YOLO de tres clases para detectar celulares, personas mirando el celular y personas hablando. </a:t>
            </a:r>
          </a:p>
          <a:p>
            <a:r>
              <a:rPr lang="en-CL" dirty="0">
                <a:solidFill>
                  <a:srgbClr val="FF0000"/>
                </a:solidFill>
              </a:rPr>
              <a:t>Reporte el mAP @ 0.5 en training, validation y testing</a:t>
            </a:r>
            <a:r>
              <a:rPr lang="en-CL" dirty="0"/>
              <a:t>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A50521D-C972-3543-893E-6CCDB78BFE0C}"/>
              </a:ext>
            </a:extLst>
          </p:cNvPr>
          <p:cNvSpPr/>
          <p:nvPr/>
        </p:nvSpPr>
        <p:spPr>
          <a:xfrm>
            <a:off x="5663513" y="4579708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1F2EAC7-E8DF-7C4C-937A-46B083C4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1096403" y="2819548"/>
            <a:ext cx="3754396" cy="3799759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5937F315-43D7-8E41-A060-26BAC1D9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006024" y="2889893"/>
            <a:ext cx="3754396" cy="379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0031C-22B6-C648-A102-F3E5A7943D39}"/>
              </a:ext>
            </a:extLst>
          </p:cNvPr>
          <p:cNvSpPr txBox="1"/>
          <p:nvPr/>
        </p:nvSpPr>
        <p:spPr>
          <a:xfrm>
            <a:off x="5501179" y="5220059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YOLO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8E807D-4CFC-5D13-613E-36F182B147F7}"/>
              </a:ext>
            </a:extLst>
          </p:cNvPr>
          <p:cNvSpPr/>
          <p:nvPr/>
        </p:nvSpPr>
        <p:spPr>
          <a:xfrm>
            <a:off x="7006024" y="3565003"/>
            <a:ext cx="841611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F88B78-7C7A-4C5F-C9C1-8BBADA060F19}"/>
              </a:ext>
            </a:extLst>
          </p:cNvPr>
          <p:cNvSpPr/>
          <p:nvPr/>
        </p:nvSpPr>
        <p:spPr>
          <a:xfrm>
            <a:off x="7899200" y="3439610"/>
            <a:ext cx="841611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57976-F077-062F-6077-A446DDD91915}"/>
              </a:ext>
            </a:extLst>
          </p:cNvPr>
          <p:cNvSpPr/>
          <p:nvPr/>
        </p:nvSpPr>
        <p:spPr>
          <a:xfrm>
            <a:off x="8665056" y="3186894"/>
            <a:ext cx="985779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18094-E544-0FDA-EA69-10E4CBBEDA4C}"/>
              </a:ext>
            </a:extLst>
          </p:cNvPr>
          <p:cNvSpPr/>
          <p:nvPr/>
        </p:nvSpPr>
        <p:spPr>
          <a:xfrm>
            <a:off x="9713093" y="3596343"/>
            <a:ext cx="985779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B9F8E-DE99-8CC3-4C60-DBBCDD290C13}"/>
              </a:ext>
            </a:extLst>
          </p:cNvPr>
          <p:cNvSpPr/>
          <p:nvPr/>
        </p:nvSpPr>
        <p:spPr>
          <a:xfrm>
            <a:off x="7081256" y="3677877"/>
            <a:ext cx="331803" cy="45286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0D83E-66A1-F65D-9602-C01FF41AF327}"/>
              </a:ext>
            </a:extLst>
          </p:cNvPr>
          <p:cNvSpPr/>
          <p:nvPr/>
        </p:nvSpPr>
        <p:spPr>
          <a:xfrm>
            <a:off x="8231178" y="3596343"/>
            <a:ext cx="237107" cy="432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0F8CD-0F60-FA3B-0DCD-52AF1A1DB3E0}"/>
              </a:ext>
            </a:extLst>
          </p:cNvPr>
          <p:cNvSpPr/>
          <p:nvPr/>
        </p:nvSpPr>
        <p:spPr>
          <a:xfrm>
            <a:off x="8788694" y="3308906"/>
            <a:ext cx="237107" cy="432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BC878C-9973-3B9E-7F26-A1B0A660CB5B}"/>
              </a:ext>
            </a:extLst>
          </p:cNvPr>
          <p:cNvSpPr/>
          <p:nvPr/>
        </p:nvSpPr>
        <p:spPr>
          <a:xfrm>
            <a:off x="9936519" y="3600206"/>
            <a:ext cx="237107" cy="432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7380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5: Object Detection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(usando YOLO)</a:t>
            </a:r>
            <a:endParaRPr lang="en-C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74"/>
            <a:ext cx="10515600" cy="4351338"/>
          </a:xfrm>
        </p:spPr>
        <p:txBody>
          <a:bodyPr/>
          <a:lstStyle/>
          <a:p>
            <a:r>
              <a:rPr lang="en-CL" dirty="0"/>
              <a:t>Entrene un YOLO de tres clases para detectar celulares, personas mirando el celular y personas hablando. </a:t>
            </a:r>
          </a:p>
          <a:p>
            <a:r>
              <a:rPr lang="en-CL" dirty="0">
                <a:solidFill>
                  <a:srgbClr val="FF0000"/>
                </a:solidFill>
              </a:rPr>
              <a:t>Reporte el mAP @ 0.5 en training, validation y testing</a:t>
            </a:r>
            <a:r>
              <a:rPr lang="en-CL" dirty="0"/>
              <a:t>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A50521D-C972-3543-893E-6CCDB78BFE0C}"/>
              </a:ext>
            </a:extLst>
          </p:cNvPr>
          <p:cNvSpPr/>
          <p:nvPr/>
        </p:nvSpPr>
        <p:spPr>
          <a:xfrm>
            <a:off x="5663513" y="4579708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1F2EAC7-E8DF-7C4C-937A-46B083C4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1" r="5581"/>
          <a:stretch/>
        </p:blipFill>
        <p:spPr>
          <a:xfrm>
            <a:off x="1096403" y="2819548"/>
            <a:ext cx="3754396" cy="3799759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5937F315-43D7-8E41-A060-26BAC1D9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1" r="5581"/>
          <a:stretch/>
        </p:blipFill>
        <p:spPr>
          <a:xfrm>
            <a:off x="7006024" y="2889893"/>
            <a:ext cx="3754396" cy="379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0031C-22B6-C648-A102-F3E5A7943D39}"/>
              </a:ext>
            </a:extLst>
          </p:cNvPr>
          <p:cNvSpPr txBox="1"/>
          <p:nvPr/>
        </p:nvSpPr>
        <p:spPr>
          <a:xfrm>
            <a:off x="5501179" y="5220059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YOLO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8E807D-4CFC-5D13-613E-36F182B147F7}"/>
              </a:ext>
            </a:extLst>
          </p:cNvPr>
          <p:cNvSpPr/>
          <p:nvPr/>
        </p:nvSpPr>
        <p:spPr>
          <a:xfrm>
            <a:off x="7006024" y="3256157"/>
            <a:ext cx="2015313" cy="33631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B9F8E-DE99-8CC3-4C60-DBBCDD290C13}"/>
              </a:ext>
            </a:extLst>
          </p:cNvPr>
          <p:cNvSpPr/>
          <p:nvPr/>
        </p:nvSpPr>
        <p:spPr>
          <a:xfrm>
            <a:off x="7460396" y="6073651"/>
            <a:ext cx="546180" cy="57726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0D83E-66A1-F65D-9602-C01FF41AF327}"/>
              </a:ext>
            </a:extLst>
          </p:cNvPr>
          <p:cNvSpPr/>
          <p:nvPr/>
        </p:nvSpPr>
        <p:spPr>
          <a:xfrm>
            <a:off x="10048828" y="4811826"/>
            <a:ext cx="388713" cy="6255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1A57FA-3463-434D-11BE-CFDE24B15750}"/>
              </a:ext>
            </a:extLst>
          </p:cNvPr>
          <p:cNvSpPr/>
          <p:nvPr/>
        </p:nvSpPr>
        <p:spPr>
          <a:xfrm>
            <a:off x="8722320" y="2896574"/>
            <a:ext cx="2015313" cy="34707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3190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6: Image Classification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7261034" y="75383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(usando algún modelo pre-entrenado)</a:t>
            </a:r>
          </a:p>
          <a:p>
            <a:r>
              <a:rPr lang="en-US" dirty="0"/>
              <a:t>V</a:t>
            </a:r>
            <a:r>
              <a:rPr lang="en-CL" dirty="0"/>
              <a:t>er ejemplos en VisionColab (ej. ResNet18)</a:t>
            </a:r>
            <a:endParaRPr lang="en-CL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Encuentre un modelo que clasifique correctamente el celular en dos clases (0: Mirando+Otra 1: Hablando). </a:t>
            </a:r>
            <a:r>
              <a:rPr lang="en-CL" dirty="0">
                <a:solidFill>
                  <a:srgbClr val="FF0000"/>
                </a:solidFill>
              </a:rPr>
              <a:t>Reporte el Accuracy en Train/Val/Test.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3D8682-5C3A-BF4E-926A-867D3682ABF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441447" y="4276892"/>
            <a:ext cx="759740" cy="873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89C13-AF75-134B-9CAB-2FB6BB0CA3BE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477567" y="3178262"/>
            <a:ext cx="687500" cy="8141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A5F94-EF18-1C44-87E7-92B306C75953}"/>
              </a:ext>
            </a:extLst>
          </p:cNvPr>
          <p:cNvCxnSpPr/>
          <p:nvPr/>
        </p:nvCxnSpPr>
        <p:spPr>
          <a:xfrm>
            <a:off x="5538652" y="3585334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C90398-8D9F-424A-B964-DF7AE41D90BE}"/>
              </a:ext>
            </a:extLst>
          </p:cNvPr>
          <p:cNvSpPr txBox="1"/>
          <p:nvPr/>
        </p:nvSpPr>
        <p:spPr>
          <a:xfrm>
            <a:off x="6458122" y="3292946"/>
            <a:ext cx="356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0: ‘Mirando’ u ‘Otra’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E3CCCD-8A99-D545-AB45-267FAC4F8852}"/>
              </a:ext>
            </a:extLst>
          </p:cNvPr>
          <p:cNvCxnSpPr/>
          <p:nvPr/>
        </p:nvCxnSpPr>
        <p:spPr>
          <a:xfrm>
            <a:off x="5478475" y="4739308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0366-A7AF-AF4B-A4F3-B8ED3E7E5A5C}"/>
              </a:ext>
            </a:extLst>
          </p:cNvPr>
          <p:cNvSpPr txBox="1"/>
          <p:nvPr/>
        </p:nvSpPr>
        <p:spPr>
          <a:xfrm>
            <a:off x="6458122" y="4442566"/>
            <a:ext cx="2401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1: ‘Hablando’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CD0F0-D6AE-AE48-9F4B-258377A7DF9D}"/>
              </a:ext>
            </a:extLst>
          </p:cNvPr>
          <p:cNvSpPr txBox="1"/>
          <p:nvPr/>
        </p:nvSpPr>
        <p:spPr>
          <a:xfrm>
            <a:off x="5572943" y="263901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CNN-M</a:t>
            </a:r>
          </a:p>
        </p:txBody>
      </p:sp>
    </p:spTree>
    <p:extLst>
      <p:ext uri="{BB962C8B-B14F-4D97-AF65-F5344CB8AC3E}">
        <p14:creationId xmlns:p14="http://schemas.microsoft.com/office/powerpoint/2010/main" val="328496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,100+ Wasting Time On Phone Stock Photos, Pictures &amp; Royalty-Free Images -  iStock">
            <a:extLst>
              <a:ext uri="{FF2B5EF4-FFF2-40B4-BE49-F238E27FC236}">
                <a16:creationId xmlns:a16="http://schemas.microsoft.com/office/drawing/2014/main" id="{B74D351F-95B7-52C6-AB1F-53286FD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48" y="8132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7AADA5-EFDB-B14D-91E8-C979CBE940BF}"/>
              </a:ext>
            </a:extLst>
          </p:cNvPr>
          <p:cNvSpPr/>
          <p:nvPr/>
        </p:nvSpPr>
        <p:spPr>
          <a:xfrm>
            <a:off x="2730670" y="1199213"/>
            <a:ext cx="3613522" cy="3642610"/>
          </a:xfrm>
          <a:prstGeom prst="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2809F-9308-F4F7-81BB-BE4E3A706575}"/>
              </a:ext>
            </a:extLst>
          </p:cNvPr>
          <p:cNvSpPr/>
          <p:nvPr/>
        </p:nvSpPr>
        <p:spPr>
          <a:xfrm>
            <a:off x="6096000" y="1107449"/>
            <a:ext cx="3613522" cy="3642610"/>
          </a:xfrm>
          <a:prstGeom prst="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59FC4-62EF-6920-51DB-9C830F2442CB}"/>
              </a:ext>
            </a:extLst>
          </p:cNvPr>
          <p:cNvSpPr txBox="1"/>
          <p:nvPr/>
        </p:nvSpPr>
        <p:spPr>
          <a:xfrm>
            <a:off x="5214156" y="6104383"/>
            <a:ext cx="17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Clase 0: Mirando</a:t>
            </a:r>
          </a:p>
        </p:txBody>
      </p:sp>
    </p:spTree>
    <p:extLst>
      <p:ext uri="{BB962C8B-B14F-4D97-AF65-F5344CB8AC3E}">
        <p14:creationId xmlns:p14="http://schemas.microsoft.com/office/powerpoint/2010/main" val="373368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7: Unión de bloques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7261034" y="75383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</a:t>
            </a:r>
            <a:r>
              <a:rPr lang="es-ES" sz="1800" dirty="0"/>
              <a:t>unir pasos anteriores</a:t>
            </a:r>
            <a:endParaRPr lang="en-CL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Una los bloques entrenados (opcional: use detectores de caras) y diseñe una estrategia para detectar personas hablando y personas mirando el celular.</a:t>
            </a:r>
          </a:p>
        </p:txBody>
      </p:sp>
      <p:pic>
        <p:nvPicPr>
          <p:cNvPr id="5" name="Picture 4" descr="A person and person looking at their phones&#10;&#10;Description automatically generated">
            <a:extLst>
              <a:ext uri="{FF2B5EF4-FFF2-40B4-BE49-F238E27FC236}">
                <a16:creationId xmlns:a16="http://schemas.microsoft.com/office/drawing/2014/main" id="{3FF0C81A-F064-C05F-C5D6-507EAE58A2F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55" y="3254188"/>
            <a:ext cx="3456000" cy="345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F066B6-41B8-A7EE-0BBF-4EB81D1D963C}"/>
              </a:ext>
            </a:extLst>
          </p:cNvPr>
          <p:cNvSpPr/>
          <p:nvPr/>
        </p:nvSpPr>
        <p:spPr>
          <a:xfrm>
            <a:off x="1223790" y="3726804"/>
            <a:ext cx="1909376" cy="27546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A81068-4649-4433-C4EB-07BAB16416D3}"/>
              </a:ext>
            </a:extLst>
          </p:cNvPr>
          <p:cNvSpPr/>
          <p:nvPr/>
        </p:nvSpPr>
        <p:spPr>
          <a:xfrm>
            <a:off x="3043677" y="3254188"/>
            <a:ext cx="1631578" cy="26376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1" name="Picture 10" descr="A person sitting on a couch using a computer and talking on a phone&#10;&#10;Description automatically generated">
            <a:extLst>
              <a:ext uri="{FF2B5EF4-FFF2-40B4-BE49-F238E27FC236}">
                <a16:creationId xmlns:a16="http://schemas.microsoft.com/office/drawing/2014/main" id="{4BA3E727-3C3B-A437-0A0B-3B4E81D1D3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4188"/>
            <a:ext cx="3456000" cy="345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833082-75C8-66D5-FBAA-1EF77A883839}"/>
              </a:ext>
            </a:extLst>
          </p:cNvPr>
          <p:cNvSpPr/>
          <p:nvPr/>
        </p:nvSpPr>
        <p:spPr>
          <a:xfrm>
            <a:off x="6970173" y="3341324"/>
            <a:ext cx="1909376" cy="275467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5191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8: Estadísticas</a:t>
            </a:r>
            <a:endParaRPr lang="en-CL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491"/>
            <a:ext cx="10515600" cy="1112520"/>
          </a:xfrm>
        </p:spPr>
        <p:txBody>
          <a:bodyPr>
            <a:normAutofit/>
          </a:bodyPr>
          <a:lstStyle/>
          <a:p>
            <a:r>
              <a:rPr lang="en-CL" dirty="0"/>
              <a:t>Usando IoU de 0.5 calcule Precision, Recall y F1 para cada clase en al menos tres estrategias distintas.            </a:t>
            </a:r>
            <a:r>
              <a:rPr lang="en-US" sz="1400" b="0" i="0" dirty="0">
                <a:solidFill>
                  <a:srgbClr val="888888"/>
                </a:solidFill>
                <a:effectLst/>
              </a:rPr>
              <a:t>F1 Score = 2*(Recall * Precision) / (Recall + Precision)</a:t>
            </a:r>
            <a:endParaRPr lang="en-CL" sz="1400" dirty="0"/>
          </a:p>
          <a:p>
            <a:endParaRPr lang="en-CL" dirty="0"/>
          </a:p>
          <a:p>
            <a:endParaRPr lang="en-C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9768-CD47-574A-8C4D-5B9D1F2BBF60}"/>
              </a:ext>
            </a:extLst>
          </p:cNvPr>
          <p:cNvSpPr txBox="1"/>
          <p:nvPr/>
        </p:nvSpPr>
        <p:spPr>
          <a:xfrm>
            <a:off x="966651" y="2534192"/>
            <a:ext cx="1014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accent2"/>
                </a:solidFill>
              </a:rPr>
              <a:t>HABLANDO:</a:t>
            </a:r>
          </a:p>
          <a:p>
            <a:r>
              <a:rPr lang="en-CL" dirty="0"/>
              <a:t>PRECISION-H:	% de cuántas de las personas detectadas son realmente personas hablando por celular</a:t>
            </a:r>
          </a:p>
          <a:p>
            <a:r>
              <a:rPr lang="en-CL" dirty="0"/>
              <a:t>RECALL-H:	% de cuántas de las personas hablando por celular existentes fueron detectadas</a:t>
            </a: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33D71889-E99F-EB4B-9D5C-4DE9889C2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8596"/>
              </p:ext>
            </p:extLst>
          </p:nvPr>
        </p:nvGraphicFramePr>
        <p:xfrm>
          <a:off x="991325" y="4719124"/>
          <a:ext cx="482164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0210">
                  <a:extLst>
                    <a:ext uri="{9D8B030D-6E8A-4147-A177-3AD203B41FA5}">
                      <a16:colId xmlns:a16="http://schemas.microsoft.com/office/drawing/2014/main" val="770231853"/>
                    </a:ext>
                  </a:extLst>
                </a:gridCol>
                <a:gridCol w="1162191">
                  <a:extLst>
                    <a:ext uri="{9D8B030D-6E8A-4147-A177-3AD203B41FA5}">
                      <a16:colId xmlns:a16="http://schemas.microsoft.com/office/drawing/2014/main" val="2342415901"/>
                    </a:ext>
                  </a:extLst>
                </a:gridCol>
                <a:gridCol w="1136468">
                  <a:extLst>
                    <a:ext uri="{9D8B030D-6E8A-4147-A177-3AD203B41FA5}">
                      <a16:colId xmlns:a16="http://schemas.microsoft.com/office/drawing/2014/main" val="7604792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38325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HABLANDO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64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7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0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6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81812"/>
                  </a:ext>
                </a:extLst>
              </a:tr>
            </a:tbl>
          </a:graphicData>
        </a:graphic>
      </p:graphicFrame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65AD3A48-1899-B042-844D-A64D6980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70063"/>
              </p:ext>
            </p:extLst>
          </p:nvPr>
        </p:nvGraphicFramePr>
        <p:xfrm>
          <a:off x="6486624" y="4719124"/>
          <a:ext cx="4821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210">
                  <a:extLst>
                    <a:ext uri="{9D8B030D-6E8A-4147-A177-3AD203B41FA5}">
                      <a16:colId xmlns:a16="http://schemas.microsoft.com/office/drawing/2014/main" val="770231853"/>
                    </a:ext>
                  </a:extLst>
                </a:gridCol>
                <a:gridCol w="1162191">
                  <a:extLst>
                    <a:ext uri="{9D8B030D-6E8A-4147-A177-3AD203B41FA5}">
                      <a16:colId xmlns:a16="http://schemas.microsoft.com/office/drawing/2014/main" val="2342415901"/>
                    </a:ext>
                  </a:extLst>
                </a:gridCol>
                <a:gridCol w="1136468">
                  <a:extLst>
                    <a:ext uri="{9D8B030D-6E8A-4147-A177-3AD203B41FA5}">
                      <a16:colId xmlns:a16="http://schemas.microsoft.com/office/drawing/2014/main" val="7604792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38325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MIRANDO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64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7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0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6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818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ABA8ED-30DB-8959-8EFC-5965DB3B4A3F}"/>
              </a:ext>
            </a:extLst>
          </p:cNvPr>
          <p:cNvSpPr txBox="1"/>
          <p:nvPr/>
        </p:nvSpPr>
        <p:spPr>
          <a:xfrm>
            <a:off x="1023040" y="3546515"/>
            <a:ext cx="9843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accent1"/>
                </a:solidFill>
              </a:rPr>
              <a:t>MIRANDO</a:t>
            </a:r>
            <a:r>
              <a:rPr lang="en-CL" dirty="0">
                <a:solidFill>
                  <a:schemeClr val="accent2"/>
                </a:solidFill>
              </a:rPr>
              <a:t>:</a:t>
            </a:r>
          </a:p>
          <a:p>
            <a:r>
              <a:rPr lang="en-CL" dirty="0"/>
              <a:t>PRECISION-H:	% de cuántas de las personas detectadas son realmente personas mirando el celular</a:t>
            </a:r>
          </a:p>
          <a:p>
            <a:r>
              <a:rPr lang="en-CL" dirty="0"/>
              <a:t>RECALL-H:	% de cuántas de las personas mirandoo el celular existentes fueron detectadas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39088-EB80-FD65-7E35-5185D5AA5018}"/>
              </a:ext>
            </a:extLst>
          </p:cNvPr>
          <p:cNvSpPr txBox="1"/>
          <p:nvPr/>
        </p:nvSpPr>
        <p:spPr>
          <a:xfrm>
            <a:off x="966651" y="228600"/>
            <a:ext cx="976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USAR ESTE CODIGO: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https://colab.research.google.com/drive/1LDH79rK_BF9ZmYksOZ1iizWfNwJ0hsPr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,323,293 Talking On Phone Images, Stock Photos &amp; Vectors | Shutterstock">
            <a:extLst>
              <a:ext uri="{FF2B5EF4-FFF2-40B4-BE49-F238E27FC236}">
                <a16:creationId xmlns:a16="http://schemas.microsoft.com/office/drawing/2014/main" id="{939D905E-309F-9CBB-4CBB-70006951E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/>
        </p:blipFill>
        <p:spPr bwMode="auto">
          <a:xfrm>
            <a:off x="1922586" y="726831"/>
            <a:ext cx="8299938" cy="51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7AADA5-EFDB-B14D-91E8-C979CBE940BF}"/>
              </a:ext>
            </a:extLst>
          </p:cNvPr>
          <p:cNvSpPr/>
          <p:nvPr/>
        </p:nvSpPr>
        <p:spPr>
          <a:xfrm>
            <a:off x="3715408" y="730289"/>
            <a:ext cx="4467300" cy="511107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4812D-60B8-66A8-B75C-3F92C2BB264D}"/>
              </a:ext>
            </a:extLst>
          </p:cNvPr>
          <p:cNvSpPr txBox="1"/>
          <p:nvPr/>
        </p:nvSpPr>
        <p:spPr>
          <a:xfrm>
            <a:off x="4909356" y="594304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Clase 1: Hablando</a:t>
            </a:r>
          </a:p>
        </p:txBody>
      </p:sp>
    </p:spTree>
    <p:extLst>
      <p:ext uri="{BB962C8B-B14F-4D97-AF65-F5344CB8AC3E}">
        <p14:creationId xmlns:p14="http://schemas.microsoft.com/office/powerpoint/2010/main" val="12846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1: Adquisición de fotos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Cada estudiante debe tomar con su celular al menos 20 fotos </a:t>
            </a:r>
            <a:r>
              <a:rPr lang="en-CL" u="sng" dirty="0">
                <a:solidFill>
                  <a:srgbClr val="FF0000"/>
                </a:solidFill>
              </a:rPr>
              <a:t>horizontales</a:t>
            </a:r>
            <a:r>
              <a:rPr lang="en-CL" dirty="0"/>
              <a:t> de personas con celular.</a:t>
            </a:r>
          </a:p>
          <a:p>
            <a:r>
              <a:rPr lang="en-CL" dirty="0"/>
              <a:t>A cada foto se le debe hacer un crop y un resize (ver indicación más adelante).</a:t>
            </a:r>
          </a:p>
          <a:p>
            <a:r>
              <a:rPr lang="en-CL" dirty="0"/>
              <a:t>Cada foto debe guardarse con el nombre Gxx_nnn.png, donde xx es el rut sin puntos ni dígito verificador y nnn es el número de la foto (de 001 a 020). Respetar los ceros a la izquierda. El formato debe ser png.</a:t>
            </a:r>
          </a:p>
        </p:txBody>
      </p:sp>
    </p:spTree>
    <p:extLst>
      <p:ext uri="{BB962C8B-B14F-4D97-AF65-F5344CB8AC3E}">
        <p14:creationId xmlns:p14="http://schemas.microsoft.com/office/powerpoint/2010/main" val="24119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79C6A9-2983-2BB4-A55E-B3C3C5386037}"/>
              </a:ext>
            </a:extLst>
          </p:cNvPr>
          <p:cNvSpPr txBox="1"/>
          <p:nvPr/>
        </p:nvSpPr>
        <p:spPr>
          <a:xfrm>
            <a:off x="696410" y="1551867"/>
            <a:ext cx="107991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4800" dirty="0">
                <a:solidFill>
                  <a:srgbClr val="FF0000"/>
                </a:solidFill>
              </a:rPr>
              <a:t>Cada foto debe guardarse con el nombre Gxx_nnn.png, donde xx es el rut sin puntos ni dígito verificador y nnn es el número de la foto (de 001 a 020). Respetar los ceros a la izquierda. El formato debe ser png.</a:t>
            </a:r>
          </a:p>
        </p:txBody>
      </p:sp>
    </p:spTree>
    <p:extLst>
      <p:ext uri="{BB962C8B-B14F-4D97-AF65-F5344CB8AC3E}">
        <p14:creationId xmlns:p14="http://schemas.microsoft.com/office/powerpoint/2010/main" val="354730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5309" cy="1325563"/>
          </a:xfrm>
        </p:spPr>
        <p:txBody>
          <a:bodyPr/>
          <a:lstStyle/>
          <a:p>
            <a:r>
              <a:rPr lang="en-CL" dirty="0"/>
              <a:t>PASO 1: Adquisición de fotos  </a:t>
            </a:r>
            <a:r>
              <a:rPr lang="en-CL" sz="2000" dirty="0"/>
              <a:t>(personas con celular)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DB46D5-114F-10B5-2D95-0CAA0916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030733" y="1692368"/>
            <a:ext cx="7772400" cy="514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2: Cropping &amp; Resize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A) Cropping: escoger un cuadrado de la foto de tal forma que el tamaño de la foto recortada sea N x N pixels (donde N es el alto de la foto original)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819AC-00F4-664F-A8C8-2059C1FF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6" b="6956"/>
          <a:stretch/>
        </p:blipFill>
        <p:spPr>
          <a:xfrm>
            <a:off x="1422732" y="3271371"/>
            <a:ext cx="4471441" cy="2550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568A4D-91A9-2A41-9216-E5002994D5A7}"/>
              </a:ext>
            </a:extLst>
          </p:cNvPr>
          <p:cNvSpPr/>
          <p:nvPr/>
        </p:nvSpPr>
        <p:spPr>
          <a:xfrm>
            <a:off x="3331775" y="3286595"/>
            <a:ext cx="2520000" cy="2550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" r="597"/>
          <a:stretch/>
        </p:blipFill>
        <p:spPr>
          <a:xfrm>
            <a:off x="7966767" y="3286595"/>
            <a:ext cx="2520000" cy="255044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19BD5A4-21BA-AE4D-B2E2-D6B8C8A5D45F}"/>
              </a:ext>
            </a:extLst>
          </p:cNvPr>
          <p:cNvSpPr/>
          <p:nvPr/>
        </p:nvSpPr>
        <p:spPr>
          <a:xfrm>
            <a:off x="6772277" y="433653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69A4D3-AD50-7E40-AC24-F534227E7A60}"/>
              </a:ext>
            </a:extLst>
          </p:cNvPr>
          <p:cNvCxnSpPr/>
          <p:nvPr/>
        </p:nvCxnSpPr>
        <p:spPr>
          <a:xfrm>
            <a:off x="1347739" y="6521969"/>
            <a:ext cx="4546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13D99-1048-E444-B689-CFB30CBA86FB}"/>
              </a:ext>
            </a:extLst>
          </p:cNvPr>
          <p:cNvCxnSpPr>
            <a:cxnSpLocks/>
          </p:cNvCxnSpPr>
          <p:nvPr/>
        </p:nvCxnSpPr>
        <p:spPr>
          <a:xfrm>
            <a:off x="7966767" y="6229526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4356E-2BB5-DF4B-8649-E7A55209E4CC}"/>
              </a:ext>
            </a:extLst>
          </p:cNvPr>
          <p:cNvCxnSpPr>
            <a:cxnSpLocks/>
          </p:cNvCxnSpPr>
          <p:nvPr/>
        </p:nvCxnSpPr>
        <p:spPr>
          <a:xfrm rot="16200000">
            <a:off x="9564907" y="4577043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7D101-3DCF-8643-8326-1DB4DCA3D940}"/>
              </a:ext>
            </a:extLst>
          </p:cNvPr>
          <p:cNvCxnSpPr>
            <a:cxnSpLocks/>
          </p:cNvCxnSpPr>
          <p:nvPr/>
        </p:nvCxnSpPr>
        <p:spPr>
          <a:xfrm rot="16200000">
            <a:off x="-192812" y="4531371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35C4B7-9557-1B4A-92FA-40E8CC387861}"/>
              </a:ext>
            </a:extLst>
          </p:cNvPr>
          <p:cNvSpPr txBox="1"/>
          <p:nvPr/>
        </p:nvSpPr>
        <p:spPr>
          <a:xfrm>
            <a:off x="902049" y="4299458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8D6B3-17DA-4E42-94F0-6AA4D55D06D8}"/>
              </a:ext>
            </a:extLst>
          </p:cNvPr>
          <p:cNvSpPr txBox="1"/>
          <p:nvPr/>
        </p:nvSpPr>
        <p:spPr>
          <a:xfrm>
            <a:off x="10660679" y="4216402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A1EC7-0112-DB41-A9F6-76C1C147E8F6}"/>
              </a:ext>
            </a:extLst>
          </p:cNvPr>
          <p:cNvSpPr txBox="1"/>
          <p:nvPr/>
        </p:nvSpPr>
        <p:spPr>
          <a:xfrm>
            <a:off x="9059894" y="6085169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46A9B-F581-E14E-BB8E-054B1354069D}"/>
              </a:ext>
            </a:extLst>
          </p:cNvPr>
          <p:cNvSpPr txBox="1"/>
          <p:nvPr/>
        </p:nvSpPr>
        <p:spPr>
          <a:xfrm>
            <a:off x="3454083" y="6337303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6C16B-192E-CE44-91F7-BA1ABD8AB6A6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foto)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07861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2: Cropping &amp; Resize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B) Resize: Cambiar el tamaño de la imagen a 1000 x 1000 pixeles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657846" y="3719086"/>
            <a:ext cx="1832135" cy="185427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19BD5A4-21BA-AE4D-B2E2-D6B8C8A5D45F}"/>
              </a:ext>
            </a:extLst>
          </p:cNvPr>
          <p:cNvSpPr/>
          <p:nvPr/>
        </p:nvSpPr>
        <p:spPr>
          <a:xfrm>
            <a:off x="6389218" y="433653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13D99-1048-E444-B689-CFB30CBA86FB}"/>
              </a:ext>
            </a:extLst>
          </p:cNvPr>
          <p:cNvCxnSpPr>
            <a:cxnSpLocks/>
          </p:cNvCxnSpPr>
          <p:nvPr/>
        </p:nvCxnSpPr>
        <p:spPr>
          <a:xfrm>
            <a:off x="7657846" y="5895894"/>
            <a:ext cx="18783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4356E-2BB5-DF4B-8649-E7A55209E4CC}"/>
              </a:ext>
            </a:extLst>
          </p:cNvPr>
          <p:cNvCxnSpPr>
            <a:cxnSpLocks/>
          </p:cNvCxnSpPr>
          <p:nvPr/>
        </p:nvCxnSpPr>
        <p:spPr>
          <a:xfrm flipV="1">
            <a:off x="9861073" y="3749534"/>
            <a:ext cx="0" cy="1823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7D101-3DCF-8643-8326-1DB4DCA3D940}"/>
              </a:ext>
            </a:extLst>
          </p:cNvPr>
          <p:cNvCxnSpPr>
            <a:cxnSpLocks/>
          </p:cNvCxnSpPr>
          <p:nvPr/>
        </p:nvCxnSpPr>
        <p:spPr>
          <a:xfrm rot="16200000">
            <a:off x="1042870" y="4531371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35C4B7-9557-1B4A-92FA-40E8CC387861}"/>
              </a:ext>
            </a:extLst>
          </p:cNvPr>
          <p:cNvSpPr txBox="1"/>
          <p:nvPr/>
        </p:nvSpPr>
        <p:spPr>
          <a:xfrm>
            <a:off x="2137731" y="4299458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8D6B3-17DA-4E42-94F0-6AA4D55D06D8}"/>
              </a:ext>
            </a:extLst>
          </p:cNvPr>
          <p:cNvSpPr txBox="1"/>
          <p:nvPr/>
        </p:nvSpPr>
        <p:spPr>
          <a:xfrm>
            <a:off x="9536204" y="4352329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A1EC7-0112-DB41-A9F6-76C1C147E8F6}"/>
              </a:ext>
            </a:extLst>
          </p:cNvPr>
          <p:cNvSpPr txBox="1"/>
          <p:nvPr/>
        </p:nvSpPr>
        <p:spPr>
          <a:xfrm>
            <a:off x="8281412" y="5751537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2A0A266B-D37E-234C-9020-D881E155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2715339" y="3286595"/>
            <a:ext cx="2520000" cy="255044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5CC336-A3DD-9443-9663-ACAE1B1833DF}"/>
              </a:ext>
            </a:extLst>
          </p:cNvPr>
          <p:cNvCxnSpPr>
            <a:cxnSpLocks/>
          </p:cNvCxnSpPr>
          <p:nvPr/>
        </p:nvCxnSpPr>
        <p:spPr>
          <a:xfrm>
            <a:off x="2715339" y="6229526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B37C6B-CF06-2049-A6A8-7FE0D865A5C9}"/>
              </a:ext>
            </a:extLst>
          </p:cNvPr>
          <p:cNvSpPr txBox="1"/>
          <p:nvPr/>
        </p:nvSpPr>
        <p:spPr>
          <a:xfrm>
            <a:off x="3808466" y="6085169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E2A35-831D-4248-9971-EA40028D1122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foto)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0817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2: Cropping &amp; Resize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3) Save: guardar con el nombre Gxx_dnnn.png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E2A35-831D-4248-9971-EA40028D1122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foto)</a:t>
            </a:r>
            <a:endParaRPr lang="en-C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A8273-00DD-B74F-A178-ED612F9BDCAF}"/>
              </a:ext>
            </a:extLst>
          </p:cNvPr>
          <p:cNvSpPr txBox="1"/>
          <p:nvPr/>
        </p:nvSpPr>
        <p:spPr>
          <a:xfrm>
            <a:off x="7748394" y="626983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800" dirty="0"/>
              <a:t>G20675324_002</a:t>
            </a:r>
            <a:r>
              <a:rPr lang="en-CL" dirty="0"/>
              <a:t>.png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5B72977-1FB4-D390-4718-D6E895DB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657846" y="3719086"/>
            <a:ext cx="1832135" cy="18542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5A52C70-1CF4-0FA9-242D-E8EF187D202B}"/>
              </a:ext>
            </a:extLst>
          </p:cNvPr>
          <p:cNvSpPr/>
          <p:nvPr/>
        </p:nvSpPr>
        <p:spPr>
          <a:xfrm>
            <a:off x="6389218" y="433653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FF245-BFDA-901F-F504-B01BD317C918}"/>
              </a:ext>
            </a:extLst>
          </p:cNvPr>
          <p:cNvCxnSpPr>
            <a:cxnSpLocks/>
          </p:cNvCxnSpPr>
          <p:nvPr/>
        </p:nvCxnSpPr>
        <p:spPr>
          <a:xfrm>
            <a:off x="7657846" y="5895894"/>
            <a:ext cx="18783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1A3F8-9481-0E42-8AB8-74583DD00DA1}"/>
              </a:ext>
            </a:extLst>
          </p:cNvPr>
          <p:cNvCxnSpPr>
            <a:cxnSpLocks/>
          </p:cNvCxnSpPr>
          <p:nvPr/>
        </p:nvCxnSpPr>
        <p:spPr>
          <a:xfrm flipV="1">
            <a:off x="9861073" y="3749534"/>
            <a:ext cx="0" cy="1823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7186FF-842A-6E45-98FD-6BFDECA74C2F}"/>
              </a:ext>
            </a:extLst>
          </p:cNvPr>
          <p:cNvCxnSpPr>
            <a:cxnSpLocks/>
          </p:cNvCxnSpPr>
          <p:nvPr/>
        </p:nvCxnSpPr>
        <p:spPr>
          <a:xfrm rot="16200000">
            <a:off x="1042870" y="4531371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D8F6C7-48AD-377B-871A-C2700EACD135}"/>
              </a:ext>
            </a:extLst>
          </p:cNvPr>
          <p:cNvSpPr txBox="1"/>
          <p:nvPr/>
        </p:nvSpPr>
        <p:spPr>
          <a:xfrm>
            <a:off x="2137731" y="4299458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B46F0D-36E5-0B93-F2B0-59FB6F8C7428}"/>
              </a:ext>
            </a:extLst>
          </p:cNvPr>
          <p:cNvSpPr txBox="1"/>
          <p:nvPr/>
        </p:nvSpPr>
        <p:spPr>
          <a:xfrm>
            <a:off x="9536204" y="4352329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3A25B-3A6A-F9AF-81F2-D79691DE85CC}"/>
              </a:ext>
            </a:extLst>
          </p:cNvPr>
          <p:cNvSpPr txBox="1"/>
          <p:nvPr/>
        </p:nvSpPr>
        <p:spPr>
          <a:xfrm>
            <a:off x="8281412" y="5751537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2D7D15ED-398F-5E20-4736-7ACBA042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2715339" y="3286595"/>
            <a:ext cx="2520000" cy="255044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8E706-596E-FC28-6400-660607709F86}"/>
              </a:ext>
            </a:extLst>
          </p:cNvPr>
          <p:cNvCxnSpPr>
            <a:cxnSpLocks/>
          </p:cNvCxnSpPr>
          <p:nvPr/>
        </p:nvCxnSpPr>
        <p:spPr>
          <a:xfrm>
            <a:off x="2715339" y="6229526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981697-9BF1-221F-FFD1-3C1F4277AD66}"/>
              </a:ext>
            </a:extLst>
          </p:cNvPr>
          <p:cNvSpPr txBox="1"/>
          <p:nvPr/>
        </p:nvSpPr>
        <p:spPr>
          <a:xfrm>
            <a:off x="3808466" y="6085169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12723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942</Words>
  <Application>Microsoft Macintosh PowerPoint</Application>
  <PresentationFormat>Widescreen</PresentationFormat>
  <Paragraphs>141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Reconocimiento de personas con celular</vt:lpstr>
      <vt:lpstr>PowerPoint Presentation</vt:lpstr>
      <vt:lpstr>PowerPoint Presentation</vt:lpstr>
      <vt:lpstr>PASO 1: Adquisición de fotos</vt:lpstr>
      <vt:lpstr>PowerPoint Presentation</vt:lpstr>
      <vt:lpstr>PASO 1: Adquisición de fotos  (personas con celular)</vt:lpstr>
      <vt:lpstr>PASO 2: Cropping &amp; Resize</vt:lpstr>
      <vt:lpstr>PASO 2: Cropping &amp; Resize</vt:lpstr>
      <vt:lpstr>PASO 2: Cropping &amp; Resize</vt:lpstr>
      <vt:lpstr>PASO 3: Etiquetado</vt:lpstr>
      <vt:lpstr>PASO 3: Etiquetado</vt:lpstr>
      <vt:lpstr>PASO 3: Etiquetado</vt:lpstr>
      <vt:lpstr>PASO 3: Etiquetado</vt:lpstr>
      <vt:lpstr>PASO 3: Etiquetado</vt:lpstr>
      <vt:lpstr>ENTREGA PASOS 1, 2 y 3</vt:lpstr>
      <vt:lpstr>PASO 4: Training / Validation / Testing</vt:lpstr>
      <vt:lpstr>PASO 5: Object Detection</vt:lpstr>
      <vt:lpstr>PASO 5: Object Detection</vt:lpstr>
      <vt:lpstr>PASO 6: Image Classification</vt:lpstr>
      <vt:lpstr>PASO 7: Unión de bloques</vt:lpstr>
      <vt:lpstr>PASO 8: Estadísticas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Domingo Mery Quiroz</dc:creator>
  <cp:lastModifiedBy>Domingo Mery</cp:lastModifiedBy>
  <cp:revision>16</cp:revision>
  <dcterms:created xsi:type="dcterms:W3CDTF">2022-10-12T11:43:36Z</dcterms:created>
  <dcterms:modified xsi:type="dcterms:W3CDTF">2023-10-23T16:06:03Z</dcterms:modified>
</cp:coreProperties>
</file>